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bookmarkIdSeed="2">
  <p:sldMasterIdLst>
    <p:sldMasterId id="2147483685" r:id="rId4"/>
  </p:sldMasterIdLst>
  <p:notesMasterIdLst>
    <p:notesMasterId r:id="rId14"/>
  </p:notesMasterIdLst>
  <p:handoutMasterIdLst>
    <p:handoutMasterId r:id="rId15"/>
  </p:handoutMasterIdLst>
  <p:sldIdLst>
    <p:sldId id="606" r:id="rId5"/>
    <p:sldId id="661" r:id="rId6"/>
    <p:sldId id="662" r:id="rId7"/>
    <p:sldId id="663" r:id="rId8"/>
    <p:sldId id="667" r:id="rId9"/>
    <p:sldId id="665" r:id="rId10"/>
    <p:sldId id="666" r:id="rId11"/>
    <p:sldId id="664" r:id="rId12"/>
    <p:sldId id="589" r:id="rId13"/>
  </p:sldIdLst>
  <p:sldSz cx="12188825" cy="6858000"/>
  <p:notesSz cx="7315200" cy="9601200"/>
  <p:custDataLst>
    <p:tags r:id="rId1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genda &amp; Preamble" id="{133CD4EE-FA88-4DC6-8716-2DE9C399FD1F}">
          <p14:sldIdLst>
            <p14:sldId id="606"/>
            <p14:sldId id="661"/>
            <p14:sldId id="662"/>
            <p14:sldId id="663"/>
            <p14:sldId id="667"/>
            <p14:sldId id="665"/>
            <p14:sldId id="666"/>
            <p14:sldId id="664"/>
            <p14:sldId id="5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864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pos="3839">
          <p15:clr>
            <a:srgbClr val="A4A3A4"/>
          </p15:clr>
        </p15:guide>
        <p15:guide id="5" pos="384">
          <p15:clr>
            <a:srgbClr val="A4A3A4"/>
          </p15:clr>
        </p15:guide>
        <p15:guide id="6" pos="7294">
          <p15:clr>
            <a:srgbClr val="A4A3A4"/>
          </p15:clr>
        </p15:guide>
        <p15:guide id="7" pos="383">
          <p15:clr>
            <a:srgbClr val="A4A3A4"/>
          </p15:clr>
        </p15:guide>
        <p15:guide id="8" pos="72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4524"/>
    <a:srgbClr val="AC83DB"/>
    <a:srgbClr val="E14D28"/>
    <a:srgbClr val="D56F7D"/>
    <a:srgbClr val="E39462"/>
    <a:srgbClr val="F3E83F"/>
    <a:srgbClr val="94D56D"/>
    <a:srgbClr val="CFD161"/>
    <a:srgbClr val="006F9E"/>
    <a:srgbClr val="DBBB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9631B5-78F2-41C9-869B-9F39066F8104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85" autoAdjust="0"/>
    <p:restoredTop sz="93269" autoAdjust="0"/>
  </p:normalViewPr>
  <p:slideViewPr>
    <p:cSldViewPr>
      <p:cViewPr>
        <p:scale>
          <a:sx n="212" d="100"/>
          <a:sy n="212" d="100"/>
        </p:scale>
        <p:origin x="-3680" y="-1432"/>
      </p:cViewPr>
      <p:guideLst>
        <p:guide orient="horz" pos="2160"/>
        <p:guide orient="horz" pos="864"/>
        <p:guide orient="horz" pos="3792"/>
        <p:guide pos="3839"/>
        <p:guide pos="384"/>
        <p:guide pos="7294"/>
        <p:guide pos="383"/>
        <p:guide pos="729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howGuides="1">
      <p:cViewPr varScale="1">
        <p:scale>
          <a:sx n="115" d="100"/>
          <a:sy n="115" d="100"/>
        </p:scale>
        <p:origin x="4704" y="192"/>
      </p:cViewPr>
      <p:guideLst>
        <p:guide orient="horz" pos="3024"/>
        <p:guide pos="2304"/>
      </p:guideLst>
    </p:cSldViewPr>
  </p:notesViewPr>
  <p:gridSpacing cx="38100" cy="381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tags" Target="tags/tag1.xml"/><Relationship Id="rId17" Type="http://schemas.openxmlformats.org/officeDocument/2006/relationships/commentAuthors" Target="commentAuthors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FB004553-04C5-4BB3-AD4E-8B2EF3CDDAF9}" type="datetimeFigureOut">
              <a:rPr lang="en-US" smtClean="0"/>
              <a:pPr/>
              <a:t>9/6/17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E6A881F-0910-47D3-BD01-4F68834EC3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CB6F0DB-E055-41D0-9102-627A646E4242}" type="datetimeFigureOut">
              <a:rPr lang="en-US" smtClean="0"/>
              <a:pPr/>
              <a:t>9/6/17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84238" y="639763"/>
            <a:ext cx="5546725" cy="3121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87680" y="4000500"/>
            <a:ext cx="6339840" cy="512064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792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<Relationship Id="rId3" Type="http://schemas.openxmlformats.org/officeDocument/2006/relationships/image" Target="../media/image1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0" y="0"/>
            <a:ext cx="12188825" cy="68582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426720"/>
            <a:ext cx="9141619" cy="1097280"/>
          </a:xfrm>
        </p:spPr>
        <p:txBody>
          <a:bodyPr/>
          <a:lstStyle>
            <a:lvl1pPr>
              <a:defRPr sz="3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41" y="1600200"/>
            <a:ext cx="9141619" cy="6858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5791200"/>
            <a:ext cx="3656648" cy="2286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6pPr>
            <a:lvl7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7pPr>
            <a:lvl8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8pPr>
          </a:lstStyle>
          <a:p>
            <a:pPr lvl="0"/>
            <a:r>
              <a:rPr lang="en-US" dirty="0" smtClean="0"/>
              <a:t>Click to add presenter’s name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441" y="6081068"/>
            <a:ext cx="3656648" cy="2286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6pPr>
            <a:lvl7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7pPr>
            <a:lvl8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8pPr>
          </a:lstStyle>
          <a:p>
            <a:pPr lvl="0"/>
            <a:r>
              <a:rPr lang="en-US" dirty="0" smtClean="0"/>
              <a:t>Click to add date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0206138" y="6074829"/>
            <a:ext cx="1373087" cy="216433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3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4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5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7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8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91384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371601"/>
            <a:ext cx="7922736" cy="464819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35325" y="1371600"/>
            <a:ext cx="2844059" cy="4648199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5416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71600"/>
            <a:ext cx="12188825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4953000"/>
            <a:ext cx="10969943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3996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71600"/>
            <a:ext cx="6004932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5488" y="4953000"/>
            <a:ext cx="4773956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183893" y="1371600"/>
            <a:ext cx="6004932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>
          <a:xfrm>
            <a:off x="6805428" y="4953000"/>
            <a:ext cx="4773956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7431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71600"/>
            <a:ext cx="3961368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4953000"/>
            <a:ext cx="2742486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113729" y="1371600"/>
            <a:ext cx="3961368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>
          <a:xfrm>
            <a:off x="4723170" y="4953000"/>
            <a:ext cx="2742486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>
          <a:xfrm>
            <a:off x="8227457" y="1371600"/>
            <a:ext cx="3961368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6"/>
          </p:nvPr>
        </p:nvSpPr>
        <p:spPr>
          <a:xfrm>
            <a:off x="8836898" y="4953000"/>
            <a:ext cx="2742486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46529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ustom Section Header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 bwMode="ltGray">
          <a:xfrm>
            <a:off x="3786" y="-1"/>
            <a:ext cx="12208523" cy="6858001"/>
            <a:chOff x="3786" y="-1"/>
            <a:chExt cx="9156393" cy="514350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ltGray">
            <a:xfrm>
              <a:off x="3786" y="0"/>
              <a:ext cx="6983947" cy="51435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ltGray">
            <a:xfrm>
              <a:off x="4534899" y="-1"/>
              <a:ext cx="4625280" cy="387275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1676400"/>
            <a:ext cx="6094413" cy="1524000"/>
          </a:xfrm>
        </p:spPr>
        <p:txBody>
          <a:bodyPr anchor="b"/>
          <a:lstStyle>
            <a:lvl1pPr algn="l">
              <a:defRPr sz="3600" b="1" cap="none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3276600"/>
            <a:ext cx="6094413" cy="609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21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2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3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4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5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6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7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32081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Quote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-14067" y="2702442"/>
            <a:ext cx="5346479" cy="4155557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17878" y="6446044"/>
            <a:ext cx="1099793" cy="173355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7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8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9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0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1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2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</p:grpSp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14160" y="2593231"/>
            <a:ext cx="4812049" cy="5334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 smtClean="0"/>
              <a:t>Click to add Name, Title, Company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43060" y="457200"/>
            <a:ext cx="4875530" cy="2011680"/>
          </a:xfrm>
        </p:spPr>
        <p:txBody>
          <a:bodyPr/>
          <a:lstStyle>
            <a:lvl1pPr marL="58738" indent="-55563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5708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Metric 1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6490762" y="0"/>
            <a:ext cx="5698063" cy="685800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7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8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9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0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1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2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22412" y="685800"/>
            <a:ext cx="4387977" cy="1676400"/>
          </a:xfrm>
        </p:spPr>
        <p:txBody>
          <a:bodyPr anchor="b"/>
          <a:lstStyle>
            <a:lvl1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  <a:latin typeface="+mj-lt"/>
              </a:defRPr>
            </a:lvl1pPr>
            <a:lvl2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2pPr>
            <a:lvl3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3pPr>
            <a:lvl4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4pPr>
            <a:lvl5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5pPr>
            <a:lvl6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6pPr>
            <a:lvl7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7pPr>
            <a:lvl8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8pPr>
            <a:lvl9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 dirty="0" smtClean="0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322412" y="2362200"/>
            <a:ext cx="4387977" cy="1066800"/>
          </a:xfrm>
        </p:spPr>
        <p:txBody>
          <a:bodyPr/>
          <a:lstStyle>
            <a:lvl1pPr marL="3175" indent="0">
              <a:spcBef>
                <a:spcPts val="0"/>
              </a:spcBef>
              <a:buNone/>
              <a:defRPr sz="2400" cap="none" baseline="0">
                <a:solidFill>
                  <a:schemeClr val="accent3"/>
                </a:solidFill>
                <a:latin typeface="+mj-lt"/>
              </a:defRPr>
            </a:lvl1pPr>
            <a:lvl2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2pPr>
            <a:lvl3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3pPr>
            <a:lvl4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4pPr>
            <a:lvl5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5pPr>
            <a:lvl6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6pPr>
            <a:lvl7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7pPr>
            <a:lvl8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8pPr>
            <a:lvl9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32159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Metric 2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0762" y="0"/>
            <a:ext cx="5698063" cy="6858000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617878" y="6446044"/>
            <a:ext cx="1099793" cy="173355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9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0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2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3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703854" y="2209800"/>
            <a:ext cx="4387977" cy="1676400"/>
          </a:xfrm>
        </p:spPr>
        <p:txBody>
          <a:bodyPr anchor="b"/>
          <a:lstStyle>
            <a:lvl1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  <a:latin typeface="+mj-lt"/>
              </a:defRPr>
            </a:lvl1pPr>
            <a:lvl2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2pPr>
            <a:lvl3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3pPr>
            <a:lvl4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4pPr>
            <a:lvl5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5pPr>
            <a:lvl6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6pPr>
            <a:lvl7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7pPr>
            <a:lvl8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8pPr>
            <a:lvl9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03854" y="3886200"/>
            <a:ext cx="4387977" cy="1066800"/>
          </a:xfrm>
        </p:spPr>
        <p:txBody>
          <a:bodyPr/>
          <a:lstStyle>
            <a:lvl1pPr marL="3175" indent="0"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  <a:latin typeface="+mj-lt"/>
              </a:defRPr>
            </a:lvl1pPr>
            <a:lvl2pPr marL="3175" indent="0"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  <a:latin typeface="+mj-lt"/>
              </a:defRPr>
            </a:lvl2pPr>
            <a:lvl3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3pPr>
            <a:lvl4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4pPr>
            <a:lvl5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5pPr>
            <a:lvl6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6pPr>
            <a:lvl7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7pPr>
            <a:lvl8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8pPr>
            <a:lvl9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631716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Metric 3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68501"/>
            <a:ext cx="12188952" cy="6289499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7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8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9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0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1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726751" y="4740499"/>
            <a:ext cx="4062942" cy="1415602"/>
          </a:xfrm>
        </p:spPr>
        <p:txBody>
          <a:bodyPr anchor="ctr"/>
          <a:lstStyle>
            <a:lvl1pPr marL="3175" indent="0" algn="r">
              <a:spcBef>
                <a:spcPts val="0"/>
              </a:spcBef>
              <a:buNone/>
              <a:defRPr sz="8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XX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4413" y="4740499"/>
            <a:ext cx="4509865" cy="1415602"/>
          </a:xfrm>
        </p:spPr>
        <p:txBody>
          <a:bodyPr anchor="ctr"/>
          <a:lstStyle>
            <a:lvl1pPr marL="3175" indent="0">
              <a:spcBef>
                <a:spcPts val="0"/>
              </a:spcBef>
              <a:buNone/>
              <a:defRPr sz="24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2284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NSX_titl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0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6038295" y="6464301"/>
            <a:ext cx="5180251" cy="149224"/>
          </a:xfrm>
        </p:spPr>
        <p:txBody>
          <a:bodyPr/>
          <a:lstStyle/>
          <a:p>
            <a:endParaRPr lang="en-US" dirty="0">
              <a:solidFill>
                <a:srgbClr val="717074">
                  <a:tint val="75000"/>
                </a:srgbClr>
              </a:solidFill>
              <a:latin typeface="Arial"/>
            </a:endParaRPr>
          </a:p>
        </p:txBody>
      </p:sp>
      <p:sp>
        <p:nvSpPr>
          <p:cNvPr id="21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11496359" y="6464301"/>
            <a:ext cx="450733" cy="14922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EA6D8CF-3CDE-4807-BCD2-C9F2B831AAA5}" type="slidenum">
              <a:rPr lang="en-US" smtClean="0">
                <a:solidFill>
                  <a:srgbClr val="717074"/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717074"/>
              </a:solidFill>
              <a:latin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4" cy="6856214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lt1">
              <a:alpha val="4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644525"/>
            <a:ext cx="10969943" cy="812800"/>
          </a:xfrm>
        </p:spPr>
        <p:txBody>
          <a:bodyPr anchor="t"/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622139" y="457200"/>
            <a:ext cx="304961" cy="6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24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30200"/>
            <a:ext cx="10969943" cy="812800"/>
          </a:xfrm>
        </p:spPr>
        <p:txBody>
          <a:bodyPr anchor="ctr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985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NSX_main_title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 userDrawn="1"/>
        </p:nvGrpSpPr>
        <p:grpSpPr>
          <a:xfrm>
            <a:off x="0" y="0"/>
            <a:ext cx="12192000" cy="6880860"/>
            <a:chOff x="0" y="0"/>
            <a:chExt cx="12192000" cy="688086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8086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9" name="Rectangle 18"/>
            <p:cNvSpPr/>
            <p:nvPr/>
          </p:nvSpPr>
          <p:spPr>
            <a:xfrm flipH="1">
              <a:off x="0" y="0"/>
              <a:ext cx="6546850" cy="6869430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lt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799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" y="-3613"/>
            <a:ext cx="12188952" cy="6884473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2" y="3777824"/>
            <a:ext cx="3656648" cy="2286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6pPr>
            <a:lvl7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7pPr>
            <a:lvl8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8pPr>
          </a:lstStyle>
          <a:p>
            <a:pPr lvl="0"/>
            <a:r>
              <a:rPr lang="en-US" dirty="0" smtClean="0"/>
              <a:t>Click to add presenter’s name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442" y="4067692"/>
            <a:ext cx="3656648" cy="2286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6pPr>
            <a:lvl7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7pPr>
            <a:lvl8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8pPr>
          </a:lstStyle>
          <a:p>
            <a:pPr lvl="0"/>
            <a:r>
              <a:rPr lang="en-US" dirty="0" smtClean="0"/>
              <a:t>Click to add date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09442" y="617779"/>
            <a:ext cx="1373087" cy="216433"/>
            <a:chOff x="-84138" y="5622925"/>
            <a:chExt cx="4330701" cy="682626"/>
          </a:xfrm>
          <a:solidFill>
            <a:schemeClr val="tx1"/>
          </a:solidFill>
        </p:grpSpPr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3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4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5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7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8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609440" y="6505956"/>
            <a:ext cx="2114709" cy="1996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800" dirty="0" smtClean="0">
                <a:solidFill>
                  <a:schemeClr val="bg2"/>
                </a:solidFill>
              </a:rPr>
              <a:t>© 2016</a:t>
            </a:r>
            <a:r>
              <a:rPr lang="en-US" sz="800" baseline="0" dirty="0" smtClean="0">
                <a:solidFill>
                  <a:schemeClr val="bg2"/>
                </a:solidFill>
              </a:rPr>
              <a:t> VMware Inc. All rights reserved.</a:t>
            </a:r>
            <a:endParaRPr lang="en-US" sz="800" dirty="0" smtClean="0">
              <a:solidFill>
                <a:schemeClr val="bg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1204686"/>
            <a:ext cx="5937409" cy="1635946"/>
          </a:xfrm>
        </p:spPr>
        <p:txBody>
          <a:bodyPr/>
          <a:lstStyle>
            <a:lvl1pPr>
              <a:defRPr lang="en-US" sz="3599" b="0" kern="1200" dirty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41" y="2916832"/>
            <a:ext cx="5937409" cy="6858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399">
                <a:solidFill>
                  <a:schemeClr val="tx1">
                    <a:lumMod val="75000"/>
                  </a:schemeClr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033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676400"/>
            <a:ext cx="10969943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1" y="1206500"/>
            <a:ext cx="10969943" cy="304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615041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6490762" y="0"/>
            <a:ext cx="5698063" cy="68580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729" y="1676400"/>
            <a:ext cx="7313295" cy="1524000"/>
          </a:xfrm>
        </p:spPr>
        <p:txBody>
          <a:bodyPr anchor="b"/>
          <a:lstStyle>
            <a:lvl1pPr algn="l">
              <a:defRPr sz="3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39" y="3276600"/>
            <a:ext cx="7313295" cy="609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9196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371600"/>
            <a:ext cx="5241195" cy="46482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189" y="1371600"/>
            <a:ext cx="5241195" cy="46482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685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371600"/>
            <a:ext cx="5241195" cy="639762"/>
          </a:xfrm>
        </p:spPr>
        <p:txBody>
          <a:bodyPr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057400"/>
            <a:ext cx="5241195" cy="3962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8189" y="1371600"/>
            <a:ext cx="5241195" cy="639762"/>
          </a:xfrm>
        </p:spPr>
        <p:txBody>
          <a:bodyPr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189" y="2057400"/>
            <a:ext cx="5241195" cy="3962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706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136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1" y="1219200"/>
            <a:ext cx="10969943" cy="304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956201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606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9212" y="5408767"/>
            <a:ext cx="1979613" cy="1454097"/>
          </a:xfrm>
          <a:prstGeom prst="rect">
            <a:avLst/>
          </a:prstGeom>
        </p:spPr>
      </p:pic>
      <p:grpSp>
        <p:nvGrpSpPr>
          <p:cNvPr id="21" name="Group 20"/>
          <p:cNvGrpSpPr/>
          <p:nvPr userDrawn="1"/>
        </p:nvGrpSpPr>
        <p:grpSpPr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22" name="Freeform 6"/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3" name="Freeform 7"/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4" name="Freeform 8"/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6" name="Freeform 10"/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7" name="Freeform 11"/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8" name="Freeform 12"/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330200"/>
            <a:ext cx="10969943" cy="8128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371600"/>
            <a:ext cx="10969943" cy="464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71516" y="6883401"/>
            <a:ext cx="1117309" cy="1333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05161" y="6464301"/>
            <a:ext cx="5180251" cy="1492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97326" y="6464301"/>
            <a:ext cx="450733" cy="1492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6EA6D8CF-3CDE-4807-BCD2-C9F2B831AA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782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98" r:id="rId3"/>
    <p:sldLayoutId id="2147483689" r:id="rId4"/>
    <p:sldLayoutId id="2147483690" r:id="rId5"/>
    <p:sldLayoutId id="2147483691" r:id="rId6"/>
    <p:sldLayoutId id="2147483692" r:id="rId7"/>
    <p:sldLayoutId id="2147483699" r:id="rId8"/>
    <p:sldLayoutId id="2147483693" r:id="rId9"/>
    <p:sldLayoutId id="2147483694" r:id="rId10"/>
    <p:sldLayoutId id="2147483695" r:id="rId11"/>
    <p:sldLayoutId id="2147483705" r:id="rId12"/>
    <p:sldLayoutId id="2147483706" r:id="rId13"/>
    <p:sldLayoutId id="2147483709" r:id="rId14"/>
    <p:sldLayoutId id="2147483708" r:id="rId15"/>
    <p:sldLayoutId id="2147483710" r:id="rId16"/>
    <p:sldLayoutId id="2147483711" r:id="rId17"/>
    <p:sldLayoutId id="2147483712" r:id="rId18"/>
    <p:sldLayoutId id="2147483713" r:id="rId19"/>
    <p:sldLayoutId id="2147483714" r:id="rId2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j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j-lt"/>
          <a:ea typeface="+mn-ea"/>
          <a:cs typeface="+mn-cs"/>
        </a:defRPr>
      </a:lvl4pPr>
      <a:lvl5pPr marL="11887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j-lt"/>
          <a:ea typeface="+mn-ea"/>
          <a:cs typeface="+mn-cs"/>
        </a:defRPr>
      </a:lvl5pPr>
      <a:lvl6pPr marL="14173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Calibri" panose="020F0502020204030204" pitchFamily="34" charset="0"/>
        <a:buChar char="–"/>
        <a:defRPr sz="1400" kern="1200">
          <a:solidFill>
            <a:schemeClr val="tx1"/>
          </a:solidFill>
          <a:latin typeface="+mj-lt"/>
          <a:ea typeface="+mn-ea"/>
          <a:cs typeface="+mn-cs"/>
        </a:defRPr>
      </a:lvl6pPr>
      <a:lvl7pPr marL="16459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j-lt"/>
          <a:ea typeface="+mn-ea"/>
          <a:cs typeface="+mn-cs"/>
        </a:defRPr>
      </a:lvl7pPr>
      <a:lvl8pPr marL="18745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Calibri" panose="020F0502020204030204" pitchFamily="34" charset="0"/>
        <a:buChar char="–"/>
        <a:defRPr sz="1400" kern="1200">
          <a:solidFill>
            <a:schemeClr val="tx1"/>
          </a:solidFill>
          <a:latin typeface="+mj-lt"/>
          <a:ea typeface="+mn-ea"/>
          <a:cs typeface="+mn-cs"/>
        </a:defRPr>
      </a:lvl8pPr>
      <a:lvl9pPr marL="2103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1204686"/>
            <a:ext cx="6932771" cy="1635946"/>
          </a:xfrm>
        </p:spPr>
        <p:txBody>
          <a:bodyPr/>
          <a:lstStyle/>
          <a:p>
            <a:r>
              <a:rPr lang="en-US" dirty="0" err="1" smtClean="0"/>
              <a:t>KuBo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Lab Install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09/05/2017</a:t>
            </a:r>
          </a:p>
          <a:p>
            <a:endParaRPr lang="en-US" dirty="0"/>
          </a:p>
          <a:p>
            <a:r>
              <a:rPr lang="en-US" dirty="0" smtClean="0"/>
              <a:t>V1.1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CNABU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36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Straight Connector 139"/>
          <p:cNvCxnSpPr/>
          <p:nvPr/>
        </p:nvCxnSpPr>
        <p:spPr>
          <a:xfrm flipV="1">
            <a:off x="6927993" y="2129808"/>
            <a:ext cx="0" cy="3044923"/>
          </a:xfrm>
          <a:prstGeom prst="line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1914413" y="3201973"/>
            <a:ext cx="0" cy="1991027"/>
          </a:xfrm>
          <a:prstGeom prst="line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190500"/>
            <a:ext cx="10969943" cy="812800"/>
          </a:xfrm>
        </p:spPr>
        <p:txBody>
          <a:bodyPr/>
          <a:lstStyle/>
          <a:p>
            <a:r>
              <a:rPr lang="en-US" dirty="0" smtClean="0"/>
              <a:t>Kubo Deployment</a:t>
            </a:r>
            <a:endParaRPr lang="en-US" sz="2400" dirty="0">
              <a:solidFill>
                <a:srgbClr val="D9541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646413" y="6976545"/>
            <a:ext cx="450733" cy="149224"/>
          </a:xfrm>
        </p:spPr>
        <p:txBody>
          <a:bodyPr/>
          <a:lstStyle/>
          <a:p>
            <a:fld id="{6EA6D8CF-3CDE-4807-BCD2-C9F2B831AAA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17" descr="ICON_VM_basic_flat_R2_Q408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0598" y="3912209"/>
            <a:ext cx="570557" cy="570557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4"/>
            </a:solidFill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23899" y="3422131"/>
            <a:ext cx="1017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accent6"/>
                </a:solidFill>
              </a:rPr>
              <a:t>Bosh Client</a:t>
            </a:r>
          </a:p>
          <a:p>
            <a:r>
              <a:rPr lang="en-US" sz="1000" dirty="0" smtClean="0">
                <a:solidFill>
                  <a:srgbClr val="F8981D"/>
                </a:solidFill>
              </a:rPr>
              <a:t>10.40.206.8</a:t>
            </a:r>
            <a:endParaRPr lang="en-US" sz="1000" dirty="0">
              <a:solidFill>
                <a:srgbClr val="F8981D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1219199" y="4251046"/>
            <a:ext cx="0" cy="621376"/>
          </a:xfrm>
          <a:prstGeom prst="line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17" descr="ICON_VM_basic_flat_R2_Q408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44464" y="3609916"/>
            <a:ext cx="570557" cy="570557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42" name="Picture 17" descr="ICON_VM_basic_flat_R2_Q408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44564" y="3609916"/>
            <a:ext cx="570557" cy="570557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4"/>
            </a:solidFill>
            <a:miter lim="800000"/>
            <a:headEnd/>
            <a:tailEnd/>
          </a:ln>
        </p:spPr>
      </p:pic>
      <p:sp>
        <p:nvSpPr>
          <p:cNvPr id="43" name="TextBox 42"/>
          <p:cNvSpPr txBox="1"/>
          <p:nvPr/>
        </p:nvSpPr>
        <p:spPr>
          <a:xfrm>
            <a:off x="4329220" y="3055840"/>
            <a:ext cx="9387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accent6"/>
                </a:solidFill>
              </a:rPr>
              <a:t>master-</a:t>
            </a:r>
            <a:r>
              <a:rPr lang="en-US" sz="1000" b="1" dirty="0" err="1" smtClean="0">
                <a:solidFill>
                  <a:schemeClr val="accent6"/>
                </a:solidFill>
              </a:rPr>
              <a:t>haproxy</a:t>
            </a:r>
            <a:r>
              <a:rPr lang="en-US" sz="1000" b="1" dirty="0" smtClean="0">
                <a:solidFill>
                  <a:schemeClr val="accent6"/>
                </a:solidFill>
              </a:rPr>
              <a:t/>
            </a:r>
            <a:br>
              <a:rPr lang="en-US" sz="1000" b="1" dirty="0" smtClean="0">
                <a:solidFill>
                  <a:schemeClr val="accent6"/>
                </a:solidFill>
              </a:rPr>
            </a:br>
            <a:r>
              <a:rPr lang="en-US" sz="1000" dirty="0">
                <a:solidFill>
                  <a:srgbClr val="F8981D"/>
                </a:solidFill>
              </a:rPr>
              <a:t>10.40.207.42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136567" y="3087010"/>
            <a:ext cx="776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accent6"/>
                </a:solidFill>
              </a:rPr>
              <a:t>master</a:t>
            </a:r>
            <a:endParaRPr lang="en-US" sz="1000" dirty="0">
              <a:solidFill>
                <a:srgbClr val="717074"/>
              </a:solidFill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4753258" y="3989453"/>
            <a:ext cx="0" cy="621376"/>
          </a:xfrm>
          <a:prstGeom prst="line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5524499" y="4132124"/>
            <a:ext cx="0" cy="621376"/>
          </a:xfrm>
          <a:prstGeom prst="line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6417888" y="4523802"/>
            <a:ext cx="0" cy="2029398"/>
          </a:xfrm>
          <a:prstGeom prst="line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17" descr="ICON_VM_basic_flat_R2_Q408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44665" y="3584946"/>
            <a:ext cx="570557" cy="570557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57" name="Picture 17" descr="ICON_VM_basic_flat_R2_Q408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44765" y="3584946"/>
            <a:ext cx="570557" cy="570557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4"/>
            </a:solidFill>
            <a:miter lim="800000"/>
            <a:headEnd/>
            <a:tailEnd/>
          </a:ln>
        </p:spPr>
      </p:pic>
      <p:cxnSp>
        <p:nvCxnSpPr>
          <p:cNvPr id="60" name="Straight Connector 59"/>
          <p:cNvCxnSpPr/>
          <p:nvPr/>
        </p:nvCxnSpPr>
        <p:spPr>
          <a:xfrm flipV="1">
            <a:off x="6353459" y="3964483"/>
            <a:ext cx="0" cy="621376"/>
          </a:xfrm>
          <a:prstGeom prst="line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7162799" y="4122160"/>
            <a:ext cx="0" cy="621376"/>
          </a:xfrm>
          <a:prstGeom prst="line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84985" y="4655650"/>
            <a:ext cx="2921234" cy="250952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DVS  P-G </a:t>
            </a:r>
            <a:r>
              <a:rPr lang="en-US" sz="1200" dirty="0"/>
              <a:t> </a:t>
            </a:r>
            <a:r>
              <a:rPr lang="en-US" sz="1200" dirty="0" smtClean="0"/>
              <a:t>PG-MGMT-Server</a:t>
            </a:r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2760288" y="4921065"/>
            <a:ext cx="0" cy="1632135"/>
          </a:xfrm>
          <a:prstGeom prst="line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2760288" y="6553200"/>
            <a:ext cx="1995134" cy="11429"/>
          </a:xfrm>
          <a:prstGeom prst="line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2236912" y="2730761"/>
            <a:ext cx="1268287" cy="1738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dirty="0" smtClean="0"/>
              <a:t>10.40.206.128/25</a:t>
            </a:r>
            <a:endParaRPr lang="en-US" sz="1200" dirty="0"/>
          </a:p>
        </p:txBody>
      </p:sp>
      <p:pic>
        <p:nvPicPr>
          <p:cNvPr id="58" name="Picture 8" descr="ICON_Server_flat_Q408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2353" y="5372398"/>
            <a:ext cx="1904504" cy="484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8" descr="ICON_Server_flat_Q408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3489" y="5460887"/>
            <a:ext cx="1904504" cy="484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" descr="ICON_Server_flat_Q408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4308" y="5174731"/>
            <a:ext cx="1904504" cy="484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 descr="ICON_Server_flat_Q408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60588" y="5257800"/>
            <a:ext cx="1904504" cy="484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" name="Picture 17" descr="ICON_VM_basic_flat_R2_Q408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3736" y="2065942"/>
            <a:ext cx="570557" cy="570557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4"/>
            </a:solidFill>
            <a:miter lim="800000"/>
            <a:headEnd/>
            <a:tailEnd/>
          </a:ln>
        </p:spPr>
      </p:pic>
      <p:sp>
        <p:nvSpPr>
          <p:cNvPr id="77" name="TextBox 76"/>
          <p:cNvSpPr txBox="1"/>
          <p:nvPr/>
        </p:nvSpPr>
        <p:spPr>
          <a:xfrm>
            <a:off x="914399" y="1599038"/>
            <a:ext cx="1173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accent6"/>
                </a:solidFill>
              </a:rPr>
              <a:t>Bosh Director</a:t>
            </a:r>
          </a:p>
          <a:p>
            <a:r>
              <a:rPr lang="pl-PL" sz="1000" dirty="0" smtClean="0">
                <a:solidFill>
                  <a:srgbClr val="F8981D"/>
                </a:solidFill>
              </a:rPr>
              <a:t>10.40.206.147</a:t>
            </a:r>
            <a:endParaRPr lang="pl-PL" sz="1000" dirty="0">
              <a:solidFill>
                <a:srgbClr val="F8981D"/>
              </a:solidFill>
            </a:endParaRPr>
          </a:p>
        </p:txBody>
      </p:sp>
      <p:cxnSp>
        <p:nvCxnSpPr>
          <p:cNvPr id="79" name="Straight Connector 78"/>
          <p:cNvCxnSpPr/>
          <p:nvPr/>
        </p:nvCxnSpPr>
        <p:spPr>
          <a:xfrm flipV="1">
            <a:off x="1350588" y="2470888"/>
            <a:ext cx="0" cy="621376"/>
          </a:xfrm>
          <a:prstGeom prst="line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2028332" y="4474644"/>
            <a:ext cx="1172067" cy="1817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dirty="0" smtClean="0"/>
              <a:t>10.40.206.0/25</a:t>
            </a:r>
            <a:endParaRPr lang="en-US" sz="1200" dirty="0"/>
          </a:p>
        </p:txBody>
      </p:sp>
      <p:cxnSp>
        <p:nvCxnSpPr>
          <p:cNvPr id="82" name="Straight Connector 81"/>
          <p:cNvCxnSpPr/>
          <p:nvPr/>
        </p:nvCxnSpPr>
        <p:spPr>
          <a:xfrm>
            <a:off x="5023489" y="6553200"/>
            <a:ext cx="1402392" cy="0"/>
          </a:xfrm>
          <a:prstGeom prst="line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VMW_ICON_cluster1_2D(F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706" y="6172200"/>
            <a:ext cx="660400" cy="685800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5140453" y="6631652"/>
            <a:ext cx="1301711" cy="3640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 smtClean="0">
                <a:solidFill>
                  <a:srgbClr val="F8981D"/>
                </a:solidFill>
              </a:rPr>
              <a:t>Physical Router</a:t>
            </a:r>
            <a:endParaRPr lang="en-US" sz="1400" dirty="0">
              <a:solidFill>
                <a:srgbClr val="F8981D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4308" y="5901707"/>
            <a:ext cx="1240211" cy="2338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b="1" smtClean="0">
                <a:solidFill>
                  <a:schemeClr val="accent1"/>
                </a:solidFill>
              </a:rPr>
              <a:t>MGMT Cluster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403692" y="5944948"/>
            <a:ext cx="1450762" cy="2904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b="1" dirty="0" smtClean="0">
                <a:solidFill>
                  <a:schemeClr val="accent1"/>
                </a:solidFill>
              </a:rPr>
              <a:t>COMPUTE Cluster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6012723" y="3079094"/>
            <a:ext cx="776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accent6"/>
                </a:solidFill>
              </a:rPr>
              <a:t>master</a:t>
            </a:r>
            <a:endParaRPr lang="en-US" sz="1000" dirty="0">
              <a:solidFill>
                <a:srgbClr val="717074"/>
              </a:solidFill>
            </a:endParaRPr>
          </a:p>
        </p:txBody>
      </p:sp>
      <p:pic>
        <p:nvPicPr>
          <p:cNvPr id="87" name="Picture 17" descr="ICON_VM_basic_flat_R2_Q408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34437" y="3582353"/>
            <a:ext cx="570557" cy="570557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88" name="Picture 17" descr="ICON_VM_basic_flat_R2_Q408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34537" y="3582353"/>
            <a:ext cx="570557" cy="570557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4"/>
            </a:solidFill>
            <a:miter lim="800000"/>
            <a:headEnd/>
            <a:tailEnd/>
          </a:ln>
        </p:spPr>
      </p:pic>
      <p:cxnSp>
        <p:nvCxnSpPr>
          <p:cNvPr id="89" name="Straight Connector 88"/>
          <p:cNvCxnSpPr/>
          <p:nvPr/>
        </p:nvCxnSpPr>
        <p:spPr>
          <a:xfrm flipV="1">
            <a:off x="7943231" y="3961890"/>
            <a:ext cx="0" cy="621376"/>
          </a:xfrm>
          <a:prstGeom prst="line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8762999" y="4122160"/>
            <a:ext cx="0" cy="621376"/>
          </a:xfrm>
          <a:prstGeom prst="line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17" descr="ICON_VM_basic_flat_R2_Q408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34638" y="3557383"/>
            <a:ext cx="570557" cy="570557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92" name="Picture 17" descr="ICON_VM_basic_flat_R2_Q408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34738" y="3557383"/>
            <a:ext cx="570557" cy="570557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4"/>
            </a:solidFill>
            <a:miter lim="800000"/>
            <a:headEnd/>
            <a:tailEnd/>
          </a:ln>
        </p:spPr>
      </p:pic>
      <p:cxnSp>
        <p:nvCxnSpPr>
          <p:cNvPr id="93" name="Straight Connector 92"/>
          <p:cNvCxnSpPr/>
          <p:nvPr/>
        </p:nvCxnSpPr>
        <p:spPr>
          <a:xfrm flipV="1">
            <a:off x="9543432" y="3936920"/>
            <a:ext cx="0" cy="621376"/>
          </a:xfrm>
          <a:prstGeom prst="line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10314802" y="4069627"/>
            <a:ext cx="0" cy="621376"/>
          </a:xfrm>
          <a:prstGeom prst="line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6788844" y="3082685"/>
            <a:ext cx="776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 smtClean="0">
                <a:solidFill>
                  <a:schemeClr val="accent6"/>
                </a:solidFill>
              </a:rPr>
              <a:t>etcd</a:t>
            </a:r>
            <a:endParaRPr lang="en-US" sz="1000" dirty="0">
              <a:solidFill>
                <a:srgbClr val="717074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7564965" y="3086276"/>
            <a:ext cx="776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 smtClean="0">
                <a:solidFill>
                  <a:schemeClr val="accent6"/>
                </a:solidFill>
              </a:rPr>
              <a:t>etcd</a:t>
            </a:r>
            <a:endParaRPr lang="en-US" sz="1000" dirty="0">
              <a:solidFill>
                <a:srgbClr val="717074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9155371" y="3087548"/>
            <a:ext cx="7761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/>
                </a:solidFill>
              </a:rPr>
              <a:t>worker-</a:t>
            </a:r>
            <a:r>
              <a:rPr lang="en-US" sz="1000" b="1" dirty="0" err="1">
                <a:solidFill>
                  <a:schemeClr val="accent6"/>
                </a:solidFill>
              </a:rPr>
              <a:t>haproxy</a:t>
            </a:r>
            <a:endParaRPr lang="en-US" sz="1000" b="1" dirty="0">
              <a:solidFill>
                <a:schemeClr val="accent6"/>
              </a:solidFill>
            </a:endParaRPr>
          </a:p>
          <a:p>
            <a:endParaRPr lang="en-US" sz="1000" dirty="0">
              <a:solidFill>
                <a:srgbClr val="717074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8379250" y="3082685"/>
            <a:ext cx="776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 smtClean="0">
                <a:solidFill>
                  <a:schemeClr val="accent6"/>
                </a:solidFill>
              </a:rPr>
              <a:t>etcd</a:t>
            </a:r>
            <a:endParaRPr lang="en-US" sz="1000" dirty="0">
              <a:solidFill>
                <a:srgbClr val="717074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9958600" y="3086276"/>
            <a:ext cx="776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accent6"/>
                </a:solidFill>
              </a:rPr>
              <a:t>worker</a:t>
            </a:r>
            <a:endParaRPr lang="en-US" sz="1000" dirty="0">
              <a:solidFill>
                <a:srgbClr val="717074"/>
              </a:solidFill>
            </a:endParaRPr>
          </a:p>
        </p:txBody>
      </p:sp>
      <p:pic>
        <p:nvPicPr>
          <p:cNvPr id="100" name="Picture 17" descr="ICON_VM_basic_flat_R2_Q408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45142" y="3561567"/>
            <a:ext cx="570557" cy="570557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4"/>
            </a:solidFill>
            <a:miter lim="800000"/>
            <a:headEnd/>
            <a:tailEnd/>
          </a:ln>
        </p:spPr>
      </p:pic>
      <p:cxnSp>
        <p:nvCxnSpPr>
          <p:cNvPr id="101" name="Straight Connector 100"/>
          <p:cNvCxnSpPr/>
          <p:nvPr/>
        </p:nvCxnSpPr>
        <p:spPr>
          <a:xfrm flipV="1">
            <a:off x="11025206" y="4073811"/>
            <a:ext cx="0" cy="621376"/>
          </a:xfrm>
          <a:prstGeom prst="line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10730078" y="3090460"/>
            <a:ext cx="776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accent6"/>
                </a:solidFill>
              </a:rPr>
              <a:t>worker</a:t>
            </a:r>
            <a:endParaRPr lang="en-US" sz="1000" dirty="0">
              <a:solidFill>
                <a:srgbClr val="717074"/>
              </a:solidFill>
            </a:endParaRPr>
          </a:p>
        </p:txBody>
      </p:sp>
      <p:pic>
        <p:nvPicPr>
          <p:cNvPr id="103" name="Picture 17" descr="ICON_VM_basic_flat_R2_Q408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67455" y="3524994"/>
            <a:ext cx="570557" cy="570557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4"/>
            </a:solidFill>
            <a:miter lim="800000"/>
            <a:headEnd/>
            <a:tailEnd/>
          </a:ln>
        </p:spPr>
      </p:pic>
      <p:cxnSp>
        <p:nvCxnSpPr>
          <p:cNvPr id="104" name="Straight Connector 103"/>
          <p:cNvCxnSpPr/>
          <p:nvPr/>
        </p:nvCxnSpPr>
        <p:spPr>
          <a:xfrm flipV="1">
            <a:off x="11747519" y="4037238"/>
            <a:ext cx="0" cy="621376"/>
          </a:xfrm>
          <a:prstGeom prst="line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1452391" y="3053887"/>
            <a:ext cx="776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accent6"/>
                </a:solidFill>
              </a:rPr>
              <a:t>worker</a:t>
            </a:r>
            <a:endParaRPr lang="en-US" sz="1000" dirty="0">
              <a:solidFill>
                <a:srgbClr val="717074"/>
              </a:solidFill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4610099" y="4521940"/>
            <a:ext cx="7237413" cy="33370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DVS P-G PG-COMP-VM-1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245692" y="2933700"/>
            <a:ext cx="7868520" cy="1380945"/>
          </a:xfrm>
          <a:prstGeom prst="rect">
            <a:avLst/>
          </a:prstGeom>
          <a:noFill/>
          <a:ln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06" name="TextBox 105"/>
          <p:cNvSpPr txBox="1"/>
          <p:nvPr/>
        </p:nvSpPr>
        <p:spPr>
          <a:xfrm>
            <a:off x="4245691" y="2750588"/>
            <a:ext cx="2893295" cy="2904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b="1" dirty="0" smtClean="0">
                <a:solidFill>
                  <a:schemeClr val="accent1"/>
                </a:solidFill>
              </a:rPr>
              <a:t>K8s </a:t>
            </a:r>
            <a:r>
              <a:rPr lang="en-US" sz="1200" b="1" dirty="0">
                <a:solidFill>
                  <a:schemeClr val="accent1"/>
                </a:solidFill>
              </a:rPr>
              <a:t>Cluster-1 (</a:t>
            </a:r>
            <a:r>
              <a:rPr lang="en-US" sz="1200" b="1" dirty="0" smtClean="0">
                <a:solidFill>
                  <a:schemeClr val="accent1"/>
                </a:solidFill>
              </a:rPr>
              <a:t>mykubocluster-1)</a:t>
            </a:r>
            <a:endParaRPr lang="en-US" sz="1200" b="1" dirty="0">
              <a:solidFill>
                <a:schemeClr val="accent1"/>
              </a:solidFill>
            </a:endParaRPr>
          </a:p>
          <a:p>
            <a:pPr>
              <a:lnSpc>
                <a:spcPct val="90000"/>
              </a:lnSpc>
            </a:pPr>
            <a:endParaRPr lang="en-US" sz="1200" b="1" dirty="0">
              <a:solidFill>
                <a:schemeClr val="accent1"/>
              </a:solidFill>
            </a:endParaRPr>
          </a:p>
        </p:txBody>
      </p:sp>
      <p:pic>
        <p:nvPicPr>
          <p:cNvPr id="107" name="Picture 17" descr="ICON_VM_basic_flat_R2_Q408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20652" y="884080"/>
            <a:ext cx="570557" cy="570557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108" name="Picture 17" descr="ICON_VM_basic_flat_R2_Q408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20752" y="884080"/>
            <a:ext cx="570557" cy="570557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4"/>
            </a:solidFill>
            <a:miter lim="800000"/>
            <a:headEnd/>
            <a:tailEnd/>
          </a:ln>
        </p:spPr>
      </p:pic>
      <p:sp>
        <p:nvSpPr>
          <p:cNvPr id="109" name="TextBox 108"/>
          <p:cNvSpPr txBox="1"/>
          <p:nvPr/>
        </p:nvSpPr>
        <p:spPr>
          <a:xfrm>
            <a:off x="4305408" y="330004"/>
            <a:ext cx="962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accent6"/>
                </a:solidFill>
              </a:rPr>
              <a:t>master-</a:t>
            </a:r>
            <a:r>
              <a:rPr lang="en-US" sz="1000" b="1" dirty="0" err="1" smtClean="0">
                <a:solidFill>
                  <a:schemeClr val="accent6"/>
                </a:solidFill>
              </a:rPr>
              <a:t>haproxy</a:t>
            </a:r>
            <a:r>
              <a:rPr lang="en-US" sz="1000" b="1" dirty="0" smtClean="0">
                <a:solidFill>
                  <a:schemeClr val="accent6"/>
                </a:solidFill>
              </a:rPr>
              <a:t/>
            </a:r>
            <a:br>
              <a:rPr lang="en-US" sz="1000" b="1" dirty="0" smtClean="0">
                <a:solidFill>
                  <a:schemeClr val="accent6"/>
                </a:solidFill>
              </a:rPr>
            </a:br>
            <a:r>
              <a:rPr lang="hr-HR" sz="1000" dirty="0">
                <a:solidFill>
                  <a:srgbClr val="F8981D"/>
                </a:solidFill>
              </a:rPr>
              <a:t>10.40.207.80</a:t>
            </a:r>
          </a:p>
          <a:p>
            <a:endParaRPr lang="en-US" sz="1000" b="1" dirty="0">
              <a:solidFill>
                <a:schemeClr val="accent6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112755" y="361174"/>
            <a:ext cx="776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accent6"/>
                </a:solidFill>
              </a:rPr>
              <a:t>master</a:t>
            </a:r>
            <a:endParaRPr lang="en-US" sz="1000" dirty="0">
              <a:solidFill>
                <a:srgbClr val="717074"/>
              </a:solidFill>
            </a:endParaRPr>
          </a:p>
        </p:txBody>
      </p:sp>
      <p:cxnSp>
        <p:nvCxnSpPr>
          <p:cNvPr id="111" name="Straight Connector 110"/>
          <p:cNvCxnSpPr/>
          <p:nvPr/>
        </p:nvCxnSpPr>
        <p:spPr>
          <a:xfrm flipV="1">
            <a:off x="4729446" y="1263617"/>
            <a:ext cx="0" cy="621376"/>
          </a:xfrm>
          <a:prstGeom prst="line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5500687" y="1406288"/>
            <a:ext cx="0" cy="621376"/>
          </a:xfrm>
          <a:prstGeom prst="line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7" descr="ICON_VM_basic_flat_R2_Q408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20853" y="859110"/>
            <a:ext cx="570557" cy="570557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114" name="Picture 17" descr="ICON_VM_basic_flat_R2_Q408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20953" y="859110"/>
            <a:ext cx="570557" cy="570557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4"/>
            </a:solidFill>
            <a:miter lim="800000"/>
            <a:headEnd/>
            <a:tailEnd/>
          </a:ln>
        </p:spPr>
      </p:pic>
      <p:cxnSp>
        <p:nvCxnSpPr>
          <p:cNvPr id="115" name="Straight Connector 114"/>
          <p:cNvCxnSpPr/>
          <p:nvPr/>
        </p:nvCxnSpPr>
        <p:spPr>
          <a:xfrm flipV="1">
            <a:off x="6329647" y="1238647"/>
            <a:ext cx="0" cy="621376"/>
          </a:xfrm>
          <a:prstGeom prst="line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7138987" y="1396324"/>
            <a:ext cx="0" cy="621376"/>
          </a:xfrm>
          <a:prstGeom prst="line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5988911" y="353258"/>
            <a:ext cx="776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accent6"/>
                </a:solidFill>
              </a:rPr>
              <a:t>master</a:t>
            </a:r>
            <a:endParaRPr lang="en-US" sz="1000" dirty="0">
              <a:solidFill>
                <a:srgbClr val="717074"/>
              </a:solidFill>
            </a:endParaRPr>
          </a:p>
        </p:txBody>
      </p:sp>
      <p:pic>
        <p:nvPicPr>
          <p:cNvPr id="118" name="Picture 17" descr="ICON_VM_basic_flat_R2_Q408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10625" y="856517"/>
            <a:ext cx="570557" cy="570557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119" name="Picture 17" descr="ICON_VM_basic_flat_R2_Q408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10725" y="856517"/>
            <a:ext cx="570557" cy="570557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4"/>
            </a:solidFill>
            <a:miter lim="800000"/>
            <a:headEnd/>
            <a:tailEnd/>
          </a:ln>
        </p:spPr>
      </p:pic>
      <p:cxnSp>
        <p:nvCxnSpPr>
          <p:cNvPr id="120" name="Straight Connector 119"/>
          <p:cNvCxnSpPr/>
          <p:nvPr/>
        </p:nvCxnSpPr>
        <p:spPr>
          <a:xfrm flipV="1">
            <a:off x="7919419" y="1236054"/>
            <a:ext cx="0" cy="621376"/>
          </a:xfrm>
          <a:prstGeom prst="line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8739187" y="1396324"/>
            <a:ext cx="0" cy="621376"/>
          </a:xfrm>
          <a:prstGeom prst="line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Picture 17" descr="ICON_VM_basic_flat_R2_Q408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10826" y="831547"/>
            <a:ext cx="570557" cy="570557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123" name="Picture 122" descr="ICON_VM_basic_flat_R2_Q408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10926" y="831547"/>
            <a:ext cx="570557" cy="570557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4"/>
            </a:solidFill>
            <a:miter lim="800000"/>
            <a:headEnd/>
            <a:tailEnd/>
          </a:ln>
        </p:spPr>
      </p:pic>
      <p:cxnSp>
        <p:nvCxnSpPr>
          <p:cNvPr id="124" name="Straight Connector 123"/>
          <p:cNvCxnSpPr/>
          <p:nvPr/>
        </p:nvCxnSpPr>
        <p:spPr>
          <a:xfrm flipV="1">
            <a:off x="9519620" y="1211084"/>
            <a:ext cx="0" cy="621376"/>
          </a:xfrm>
          <a:prstGeom prst="line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V="1">
            <a:off x="10290990" y="1343791"/>
            <a:ext cx="0" cy="621376"/>
          </a:xfrm>
          <a:prstGeom prst="line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6765032" y="356849"/>
            <a:ext cx="776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 smtClean="0">
                <a:solidFill>
                  <a:schemeClr val="accent6"/>
                </a:solidFill>
              </a:rPr>
              <a:t>etcd</a:t>
            </a:r>
            <a:endParaRPr lang="en-US" sz="1000" dirty="0">
              <a:solidFill>
                <a:srgbClr val="717074"/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7541153" y="360440"/>
            <a:ext cx="776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 smtClean="0">
                <a:solidFill>
                  <a:schemeClr val="accent6"/>
                </a:solidFill>
              </a:rPr>
              <a:t>etcd</a:t>
            </a:r>
            <a:endParaRPr lang="en-US" sz="1000" dirty="0">
              <a:solidFill>
                <a:srgbClr val="717074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9131559" y="361712"/>
            <a:ext cx="7761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/>
                </a:solidFill>
              </a:rPr>
              <a:t>worker-</a:t>
            </a:r>
            <a:r>
              <a:rPr lang="en-US" sz="1000" b="1" dirty="0" err="1">
                <a:solidFill>
                  <a:schemeClr val="accent6"/>
                </a:solidFill>
              </a:rPr>
              <a:t>haproxy</a:t>
            </a:r>
            <a:endParaRPr lang="en-US" sz="1000" b="1" dirty="0">
              <a:solidFill>
                <a:schemeClr val="accent6"/>
              </a:solidFill>
            </a:endParaRPr>
          </a:p>
          <a:p>
            <a:endParaRPr lang="en-US" sz="1000" dirty="0">
              <a:solidFill>
                <a:srgbClr val="717074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8355438" y="356849"/>
            <a:ext cx="776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 smtClean="0">
                <a:solidFill>
                  <a:schemeClr val="accent6"/>
                </a:solidFill>
              </a:rPr>
              <a:t>etcd</a:t>
            </a:r>
            <a:endParaRPr lang="en-US" sz="1000" dirty="0">
              <a:solidFill>
                <a:srgbClr val="717074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9934788" y="360440"/>
            <a:ext cx="776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accent6"/>
                </a:solidFill>
              </a:rPr>
              <a:t>worker</a:t>
            </a:r>
            <a:endParaRPr lang="en-US" sz="1000" dirty="0">
              <a:solidFill>
                <a:srgbClr val="717074"/>
              </a:solidFill>
            </a:endParaRPr>
          </a:p>
        </p:txBody>
      </p:sp>
      <p:pic>
        <p:nvPicPr>
          <p:cNvPr id="131" name="Picture 17" descr="ICON_VM_basic_flat_R2_Q408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21330" y="835731"/>
            <a:ext cx="570557" cy="570557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4"/>
            </a:solidFill>
            <a:miter lim="800000"/>
            <a:headEnd/>
            <a:tailEnd/>
          </a:ln>
        </p:spPr>
      </p:pic>
      <p:cxnSp>
        <p:nvCxnSpPr>
          <p:cNvPr id="132" name="Straight Connector 131"/>
          <p:cNvCxnSpPr/>
          <p:nvPr/>
        </p:nvCxnSpPr>
        <p:spPr>
          <a:xfrm flipV="1">
            <a:off x="11001394" y="1347975"/>
            <a:ext cx="0" cy="621376"/>
          </a:xfrm>
          <a:prstGeom prst="line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10706266" y="364624"/>
            <a:ext cx="776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accent6"/>
                </a:solidFill>
              </a:rPr>
              <a:t>worker</a:t>
            </a:r>
            <a:endParaRPr lang="en-US" sz="1000" dirty="0">
              <a:solidFill>
                <a:srgbClr val="717074"/>
              </a:solidFill>
            </a:endParaRPr>
          </a:p>
        </p:txBody>
      </p:sp>
      <p:pic>
        <p:nvPicPr>
          <p:cNvPr id="134" name="Picture 17" descr="ICON_VM_basic_flat_R2_Q408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43643" y="799158"/>
            <a:ext cx="570557" cy="570557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4"/>
            </a:solidFill>
            <a:miter lim="800000"/>
            <a:headEnd/>
            <a:tailEnd/>
          </a:ln>
        </p:spPr>
      </p:pic>
      <p:cxnSp>
        <p:nvCxnSpPr>
          <p:cNvPr id="135" name="Straight Connector 134"/>
          <p:cNvCxnSpPr/>
          <p:nvPr/>
        </p:nvCxnSpPr>
        <p:spPr>
          <a:xfrm flipV="1">
            <a:off x="11723707" y="1311402"/>
            <a:ext cx="0" cy="621376"/>
          </a:xfrm>
          <a:prstGeom prst="line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11428579" y="328051"/>
            <a:ext cx="776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accent6"/>
                </a:solidFill>
              </a:rPr>
              <a:t>worker</a:t>
            </a:r>
            <a:endParaRPr lang="en-US" sz="1000" dirty="0">
              <a:solidFill>
                <a:srgbClr val="717074"/>
              </a:solidFill>
            </a:endParaRPr>
          </a:p>
        </p:txBody>
      </p:sp>
      <p:sp>
        <p:nvSpPr>
          <p:cNvPr id="137" name="Rounded Rectangle 136"/>
          <p:cNvSpPr/>
          <p:nvPr/>
        </p:nvSpPr>
        <p:spPr>
          <a:xfrm>
            <a:off x="4586287" y="1796104"/>
            <a:ext cx="7237413" cy="33370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DVS P-G PG-COMP-VM-2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4221880" y="242506"/>
            <a:ext cx="7868520" cy="1380945"/>
          </a:xfrm>
          <a:prstGeom prst="rect">
            <a:avLst/>
          </a:prstGeom>
          <a:noFill/>
          <a:ln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39" name="TextBox 138"/>
          <p:cNvSpPr txBox="1"/>
          <p:nvPr/>
        </p:nvSpPr>
        <p:spPr>
          <a:xfrm>
            <a:off x="4221879" y="24752"/>
            <a:ext cx="2369531" cy="2904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b="1" dirty="0" smtClean="0">
                <a:solidFill>
                  <a:schemeClr val="accent1"/>
                </a:solidFill>
              </a:rPr>
              <a:t>K8s </a:t>
            </a:r>
            <a:r>
              <a:rPr lang="en-US" sz="1200" b="1" dirty="0">
                <a:solidFill>
                  <a:schemeClr val="accent1"/>
                </a:solidFill>
              </a:rPr>
              <a:t>Cluster-2 (</a:t>
            </a:r>
            <a:r>
              <a:rPr lang="en-US" sz="1200" b="1" dirty="0" smtClean="0">
                <a:solidFill>
                  <a:schemeClr val="accent1"/>
                </a:solidFill>
              </a:rPr>
              <a:t>mykubocluster-2)</a:t>
            </a:r>
            <a:endParaRPr lang="en-US" sz="1200" b="1" dirty="0">
              <a:solidFill>
                <a:schemeClr val="accent1"/>
              </a:solidFill>
            </a:endParaRPr>
          </a:p>
          <a:p>
            <a:pPr>
              <a:lnSpc>
                <a:spcPct val="90000"/>
              </a:lnSpc>
            </a:pPr>
            <a:endParaRPr lang="en-US" sz="1200" b="1" dirty="0">
              <a:solidFill>
                <a:schemeClr val="accent1"/>
              </a:solidFill>
            </a:endParaRPr>
          </a:p>
        </p:txBody>
      </p:sp>
      <p:pic>
        <p:nvPicPr>
          <p:cNvPr id="141" name="Picture 8" descr="ICON_Server_flat_Q408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01207" y="5116639"/>
            <a:ext cx="1904504" cy="484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2" name="Picture 8" descr="ICON_Server_flat_Q408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79899" y="4964239"/>
            <a:ext cx="1904504" cy="484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" name="TextBox 142"/>
          <p:cNvSpPr txBox="1"/>
          <p:nvPr/>
        </p:nvSpPr>
        <p:spPr>
          <a:xfrm>
            <a:off x="4260882" y="4375662"/>
            <a:ext cx="1172067" cy="1817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dirty="0" smtClean="0"/>
              <a:t>10.40.207.0/24</a:t>
            </a:r>
            <a:endParaRPr lang="en-US" sz="1200" dirty="0"/>
          </a:p>
        </p:txBody>
      </p:sp>
      <p:sp>
        <p:nvSpPr>
          <p:cNvPr id="144" name="TextBox 143"/>
          <p:cNvSpPr txBox="1"/>
          <p:nvPr/>
        </p:nvSpPr>
        <p:spPr>
          <a:xfrm>
            <a:off x="4219872" y="1648392"/>
            <a:ext cx="1172067" cy="1817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dirty="0" smtClean="0"/>
              <a:t>10.40.208.0/24</a:t>
            </a:r>
            <a:endParaRPr lang="en-US" sz="1200" dirty="0"/>
          </a:p>
        </p:txBody>
      </p:sp>
      <p:pic>
        <p:nvPicPr>
          <p:cNvPr id="145" name="Picture 17" descr="ICON_VM_basic_flat_R2_Q408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180" y="2064831"/>
            <a:ext cx="570557" cy="570557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4"/>
            </a:solidFill>
            <a:miter lim="800000"/>
            <a:headEnd/>
            <a:tailEnd/>
          </a:ln>
        </p:spPr>
      </p:pic>
      <p:cxnSp>
        <p:nvCxnSpPr>
          <p:cNvPr id="146" name="Straight Connector 145"/>
          <p:cNvCxnSpPr/>
          <p:nvPr/>
        </p:nvCxnSpPr>
        <p:spPr>
          <a:xfrm flipV="1">
            <a:off x="418032" y="2469777"/>
            <a:ext cx="0" cy="621376"/>
          </a:xfrm>
          <a:prstGeom prst="line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/>
          <p:cNvSpPr/>
          <p:nvPr/>
        </p:nvSpPr>
        <p:spPr>
          <a:xfrm>
            <a:off x="140223" y="2908757"/>
            <a:ext cx="3311020" cy="240005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DVS  P-G PG-MGMT-Client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-1216" y="1591407"/>
            <a:ext cx="1173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accent6"/>
                </a:solidFill>
              </a:rPr>
              <a:t>Harbor</a:t>
            </a:r>
          </a:p>
          <a:p>
            <a:r>
              <a:rPr lang="pl-PL" sz="1000" dirty="0" smtClean="0">
                <a:solidFill>
                  <a:srgbClr val="F8981D"/>
                </a:solidFill>
              </a:rPr>
              <a:t>10.40.206.145</a:t>
            </a:r>
            <a:endParaRPr lang="pl-PL" sz="1000" dirty="0">
              <a:solidFill>
                <a:srgbClr val="F898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915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KuBo</a:t>
            </a:r>
            <a:r>
              <a:rPr lang="en-US" dirty="0" smtClean="0"/>
              <a:t> Deployment – High Level Steps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70012" y="1981200"/>
            <a:ext cx="1790700" cy="106680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Deploy Bosh Client</a:t>
            </a:r>
          </a:p>
        </p:txBody>
      </p:sp>
      <p:sp>
        <p:nvSpPr>
          <p:cNvPr id="6" name="Right Arrow 5"/>
          <p:cNvSpPr/>
          <p:nvPr/>
        </p:nvSpPr>
        <p:spPr>
          <a:xfrm>
            <a:off x="3503612" y="2362200"/>
            <a:ext cx="800100" cy="34290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4646612" y="1981200"/>
            <a:ext cx="1790700" cy="106680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Deploy Bosh Director</a:t>
            </a:r>
          </a:p>
        </p:txBody>
      </p:sp>
      <p:sp>
        <p:nvSpPr>
          <p:cNvPr id="8" name="Right Arrow 7"/>
          <p:cNvSpPr/>
          <p:nvPr/>
        </p:nvSpPr>
        <p:spPr>
          <a:xfrm>
            <a:off x="6780212" y="2362200"/>
            <a:ext cx="800100" cy="34290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7923212" y="1981200"/>
            <a:ext cx="1790700" cy="106680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Deploy K8s Clusters</a:t>
            </a:r>
          </a:p>
        </p:txBody>
      </p:sp>
    </p:spTree>
    <p:extLst>
      <p:ext uri="{BB962C8B-B14F-4D97-AF65-F5344CB8AC3E}">
        <p14:creationId xmlns:p14="http://schemas.microsoft.com/office/powerpoint/2010/main" val="1047315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122612" y="2044065"/>
            <a:ext cx="5943600" cy="2769870"/>
            <a:chOff x="3122612" y="2044065"/>
            <a:chExt cx="5943600" cy="2769870"/>
          </a:xfrm>
        </p:grpSpPr>
        <p:pic>
          <p:nvPicPr>
            <p:cNvPr id="5" name="Picture 4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3122612" y="2044065"/>
              <a:ext cx="5943600" cy="276987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541712" y="3705619"/>
              <a:ext cx="228600" cy="944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450" b="1" dirty="0" smtClean="0"/>
                <a:t>Harbor</a:t>
              </a:r>
              <a:endParaRPr lang="en-US" sz="450" b="1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408362" y="3366799"/>
            <a:ext cx="495300" cy="10030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612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122612" y="2004695"/>
            <a:ext cx="5943600" cy="28486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03612" y="3829837"/>
            <a:ext cx="228600" cy="9446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" b="1" dirty="0" smtClean="0"/>
              <a:t>Harbor</a:t>
            </a:r>
            <a:endParaRPr lang="en-US" sz="400" b="1" dirty="0"/>
          </a:p>
        </p:txBody>
      </p:sp>
    </p:spTree>
    <p:extLst>
      <p:ext uri="{BB962C8B-B14F-4D97-AF65-F5344CB8AC3E}">
        <p14:creationId xmlns:p14="http://schemas.microsoft.com/office/powerpoint/2010/main" val="2056728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b="9929"/>
          <a:stretch/>
        </p:blipFill>
        <p:spPr>
          <a:xfrm>
            <a:off x="3122612" y="2002790"/>
            <a:ext cx="5943600" cy="256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510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b="10133"/>
          <a:stretch/>
        </p:blipFill>
        <p:spPr>
          <a:xfrm>
            <a:off x="3122612" y="1995487"/>
            <a:ext cx="5943600" cy="257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29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68179" y="5946776"/>
            <a:ext cx="450733" cy="149224"/>
          </a:xfrm>
        </p:spPr>
        <p:txBody>
          <a:bodyPr/>
          <a:lstStyle/>
          <a:p>
            <a:fld id="{6EA6D8CF-3CDE-4807-BCD2-C9F2B831AAA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17" descr="ICON_VM_basic_flat_R2_Q408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6837" y="2406591"/>
            <a:ext cx="570557" cy="570557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6" name="Picture 17" descr="ICON_VM_basic_flat_R2_Q408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96937" y="2406591"/>
            <a:ext cx="570557" cy="570557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4"/>
            </a:solidFill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481593" y="1852515"/>
            <a:ext cx="9387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accent6"/>
                </a:solidFill>
              </a:rPr>
              <a:t>master-</a:t>
            </a:r>
            <a:r>
              <a:rPr lang="en-US" sz="1000" b="1" dirty="0" err="1" smtClean="0">
                <a:solidFill>
                  <a:schemeClr val="accent6"/>
                </a:solidFill>
              </a:rPr>
              <a:t>haproxy</a:t>
            </a:r>
            <a:r>
              <a:rPr lang="en-US" sz="1000" b="1" dirty="0" smtClean="0">
                <a:solidFill>
                  <a:schemeClr val="accent6"/>
                </a:solidFill>
              </a:rPr>
              <a:t/>
            </a:r>
            <a:br>
              <a:rPr lang="en-US" sz="1000" b="1" dirty="0" smtClean="0">
                <a:solidFill>
                  <a:schemeClr val="accent6"/>
                </a:solidFill>
              </a:rPr>
            </a:br>
            <a:r>
              <a:rPr lang="en-US" sz="1000" dirty="0">
                <a:solidFill>
                  <a:srgbClr val="F8981D"/>
                </a:solidFill>
              </a:rPr>
              <a:t>10.40.207.42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8940" y="1883685"/>
            <a:ext cx="776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accent6"/>
                </a:solidFill>
              </a:rPr>
              <a:t>master</a:t>
            </a:r>
            <a:endParaRPr lang="en-US" sz="1000" dirty="0">
              <a:solidFill>
                <a:srgbClr val="717074"/>
              </a:solidFill>
            </a:endParaRPr>
          </a:p>
        </p:txBody>
      </p:sp>
      <p:pic>
        <p:nvPicPr>
          <p:cNvPr id="9" name="Picture 17" descr="ICON_VM_basic_flat_R2_Q408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97038" y="2381621"/>
            <a:ext cx="570557" cy="570557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10" name="Picture 17" descr="ICON_VM_basic_flat_R2_Q408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97138" y="2381621"/>
            <a:ext cx="570557" cy="570557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4"/>
            </a:solidFill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3165096" y="1875769"/>
            <a:ext cx="776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accent6"/>
                </a:solidFill>
              </a:rPr>
              <a:t>master</a:t>
            </a:r>
            <a:endParaRPr lang="en-US" sz="1000" dirty="0">
              <a:solidFill>
                <a:srgbClr val="717074"/>
              </a:solidFill>
            </a:endParaRPr>
          </a:p>
        </p:txBody>
      </p:sp>
      <p:pic>
        <p:nvPicPr>
          <p:cNvPr id="12" name="Picture 17" descr="ICON_VM_basic_flat_R2_Q408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86810" y="2379028"/>
            <a:ext cx="570557" cy="570557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13" name="Picture 17" descr="ICON_VM_basic_flat_R2_Q408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86910" y="2379028"/>
            <a:ext cx="570557" cy="570557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14" name="Picture 17" descr="ICON_VM_basic_flat_R2_Q408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87011" y="2354058"/>
            <a:ext cx="570557" cy="570557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15" name="Picture 17" descr="ICON_VM_basic_flat_R2_Q408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87111" y="2354058"/>
            <a:ext cx="570557" cy="570557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4"/>
            </a:solidFill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3941217" y="1879360"/>
            <a:ext cx="776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 smtClean="0">
                <a:solidFill>
                  <a:schemeClr val="accent6"/>
                </a:solidFill>
              </a:rPr>
              <a:t>etcd</a:t>
            </a:r>
            <a:endParaRPr lang="en-US" sz="1000" dirty="0">
              <a:solidFill>
                <a:srgbClr val="717074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17338" y="1882951"/>
            <a:ext cx="776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 smtClean="0">
                <a:solidFill>
                  <a:schemeClr val="accent6"/>
                </a:solidFill>
              </a:rPr>
              <a:t>etcd</a:t>
            </a:r>
            <a:endParaRPr lang="en-US" sz="1000" dirty="0">
              <a:solidFill>
                <a:srgbClr val="717074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07744" y="1884223"/>
            <a:ext cx="7761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/>
                </a:solidFill>
              </a:rPr>
              <a:t>worker-</a:t>
            </a:r>
            <a:r>
              <a:rPr lang="en-US" sz="1000" b="1" dirty="0" err="1">
                <a:solidFill>
                  <a:schemeClr val="accent6"/>
                </a:solidFill>
              </a:rPr>
              <a:t>haproxy</a:t>
            </a:r>
            <a:endParaRPr lang="en-US" sz="1000" b="1" dirty="0">
              <a:solidFill>
                <a:schemeClr val="accent6"/>
              </a:solidFill>
            </a:endParaRPr>
          </a:p>
          <a:p>
            <a:endParaRPr lang="en-US" sz="1000" dirty="0">
              <a:solidFill>
                <a:srgbClr val="717074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31623" y="1879360"/>
            <a:ext cx="776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 smtClean="0">
                <a:solidFill>
                  <a:schemeClr val="accent6"/>
                </a:solidFill>
              </a:rPr>
              <a:t>etcd</a:t>
            </a:r>
            <a:endParaRPr lang="en-US" sz="1000" dirty="0">
              <a:solidFill>
                <a:srgbClr val="717074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10973" y="1882951"/>
            <a:ext cx="776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accent6"/>
                </a:solidFill>
              </a:rPr>
              <a:t>worker</a:t>
            </a:r>
            <a:endParaRPr lang="en-US" sz="1000" dirty="0">
              <a:solidFill>
                <a:srgbClr val="717074"/>
              </a:solidFill>
            </a:endParaRPr>
          </a:p>
        </p:txBody>
      </p:sp>
      <p:pic>
        <p:nvPicPr>
          <p:cNvPr id="21" name="Picture 20" descr="ICON_VM_basic_flat_R2_Q408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97515" y="2358242"/>
            <a:ext cx="570557" cy="570557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4"/>
            </a:solidFill>
            <a:miter lim="800000"/>
            <a:headEnd/>
            <a:tailEnd/>
          </a:ln>
        </p:spPr>
      </p:pic>
      <p:sp>
        <p:nvSpPr>
          <p:cNvPr id="22" name="TextBox 21"/>
          <p:cNvSpPr txBox="1"/>
          <p:nvPr/>
        </p:nvSpPr>
        <p:spPr>
          <a:xfrm>
            <a:off x="7882451" y="1887135"/>
            <a:ext cx="776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accent6"/>
                </a:solidFill>
              </a:rPr>
              <a:t>worker</a:t>
            </a:r>
            <a:endParaRPr lang="en-US" sz="1000" dirty="0">
              <a:solidFill>
                <a:srgbClr val="717074"/>
              </a:solidFill>
            </a:endParaRPr>
          </a:p>
        </p:txBody>
      </p:sp>
      <p:pic>
        <p:nvPicPr>
          <p:cNvPr id="23" name="Picture 17" descr="ICON_VM_basic_flat_R2_Q408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19828" y="2321669"/>
            <a:ext cx="570557" cy="570557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4"/>
            </a:solidFill>
            <a:miter lim="800000"/>
            <a:headEnd/>
            <a:tailEnd/>
          </a:ln>
        </p:spPr>
      </p:pic>
      <p:sp>
        <p:nvSpPr>
          <p:cNvPr id="24" name="Rectangle 23"/>
          <p:cNvSpPr/>
          <p:nvPr/>
        </p:nvSpPr>
        <p:spPr>
          <a:xfrm>
            <a:off x="1398065" y="1730375"/>
            <a:ext cx="7868520" cy="1380945"/>
          </a:xfrm>
          <a:prstGeom prst="rect">
            <a:avLst/>
          </a:prstGeom>
          <a:noFill/>
          <a:ln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1398064" y="1547263"/>
            <a:ext cx="2893295" cy="2904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b="1" dirty="0" smtClean="0">
                <a:solidFill>
                  <a:schemeClr val="accent1"/>
                </a:solidFill>
              </a:rPr>
              <a:t>K8s </a:t>
            </a:r>
            <a:r>
              <a:rPr lang="en-US" sz="1200" b="1" dirty="0">
                <a:solidFill>
                  <a:schemeClr val="accent1"/>
                </a:solidFill>
              </a:rPr>
              <a:t>Cluster-1 (</a:t>
            </a:r>
            <a:r>
              <a:rPr lang="en-US" sz="1200" b="1" dirty="0" smtClean="0">
                <a:solidFill>
                  <a:schemeClr val="accent1"/>
                </a:solidFill>
              </a:rPr>
              <a:t>mykubocluster-1)</a:t>
            </a:r>
            <a:endParaRPr lang="en-US" sz="1200" b="1" dirty="0">
              <a:solidFill>
                <a:schemeClr val="accent1"/>
              </a:solidFill>
            </a:endParaRPr>
          </a:p>
          <a:p>
            <a:pPr>
              <a:lnSpc>
                <a:spcPct val="90000"/>
              </a:lnSpc>
            </a:pPr>
            <a:endParaRPr lang="en-US" sz="1200" b="1" dirty="0">
              <a:solidFill>
                <a:schemeClr val="accent1"/>
              </a:solidFill>
            </a:endParaRPr>
          </a:p>
        </p:txBody>
      </p:sp>
      <p:pic>
        <p:nvPicPr>
          <p:cNvPr id="26" name="Picture 17" descr="ICON_VM_basic_flat_R2_Q408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6837" y="4561942"/>
            <a:ext cx="570557" cy="570557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27" name="Picture 17" descr="ICON_VM_basic_flat_R2_Q408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96937" y="4561942"/>
            <a:ext cx="570557" cy="570557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4"/>
            </a:solidFill>
            <a:miter lim="800000"/>
            <a:headEnd/>
            <a:tailEnd/>
          </a:ln>
        </p:spPr>
      </p:pic>
      <p:sp>
        <p:nvSpPr>
          <p:cNvPr id="28" name="TextBox 27"/>
          <p:cNvSpPr txBox="1"/>
          <p:nvPr/>
        </p:nvSpPr>
        <p:spPr>
          <a:xfrm>
            <a:off x="1481593" y="4007866"/>
            <a:ext cx="9387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accent6"/>
                </a:solidFill>
              </a:rPr>
              <a:t>master-</a:t>
            </a:r>
            <a:r>
              <a:rPr lang="en-US" sz="1000" b="1" dirty="0" err="1" smtClean="0">
                <a:solidFill>
                  <a:schemeClr val="accent6"/>
                </a:solidFill>
              </a:rPr>
              <a:t>haproxy</a:t>
            </a:r>
            <a:r>
              <a:rPr lang="en-US" sz="1000" b="1" dirty="0" smtClean="0">
                <a:solidFill>
                  <a:schemeClr val="accent6"/>
                </a:solidFill>
              </a:rPr>
              <a:t/>
            </a:r>
            <a:br>
              <a:rPr lang="en-US" sz="1000" b="1" dirty="0" smtClean="0">
                <a:solidFill>
                  <a:schemeClr val="accent6"/>
                </a:solidFill>
              </a:rPr>
            </a:br>
            <a:r>
              <a:rPr lang="en-US" sz="1000" dirty="0">
                <a:solidFill>
                  <a:srgbClr val="F8981D"/>
                </a:solidFill>
              </a:rPr>
              <a:t>10.40.207.42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288940" y="4039036"/>
            <a:ext cx="776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accent6"/>
                </a:solidFill>
              </a:rPr>
              <a:t>master</a:t>
            </a:r>
            <a:endParaRPr lang="en-US" sz="1000" dirty="0">
              <a:solidFill>
                <a:srgbClr val="717074"/>
              </a:solidFill>
            </a:endParaRPr>
          </a:p>
        </p:txBody>
      </p:sp>
      <p:pic>
        <p:nvPicPr>
          <p:cNvPr id="30" name="Picture 17" descr="ICON_VM_basic_flat_R2_Q408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97038" y="4536972"/>
            <a:ext cx="570557" cy="570557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31" name="Picture 17" descr="ICON_VM_basic_flat_R2_Q408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97138" y="4536972"/>
            <a:ext cx="570557" cy="570557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4"/>
            </a:solidFill>
            <a:miter lim="800000"/>
            <a:headEnd/>
            <a:tailEnd/>
          </a:ln>
        </p:spPr>
      </p:pic>
      <p:sp>
        <p:nvSpPr>
          <p:cNvPr id="32" name="TextBox 31"/>
          <p:cNvSpPr txBox="1"/>
          <p:nvPr/>
        </p:nvSpPr>
        <p:spPr>
          <a:xfrm>
            <a:off x="3165096" y="4031120"/>
            <a:ext cx="776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accent6"/>
                </a:solidFill>
              </a:rPr>
              <a:t>master</a:t>
            </a:r>
            <a:endParaRPr lang="en-US" sz="1000" dirty="0">
              <a:solidFill>
                <a:srgbClr val="717074"/>
              </a:solidFill>
            </a:endParaRPr>
          </a:p>
        </p:txBody>
      </p:sp>
      <p:pic>
        <p:nvPicPr>
          <p:cNvPr id="33" name="Picture 17" descr="ICON_VM_basic_flat_R2_Q408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86810" y="4534379"/>
            <a:ext cx="570557" cy="570557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34" name="Picture 17" descr="ICON_VM_basic_flat_R2_Q408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86910" y="4534379"/>
            <a:ext cx="570557" cy="570557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35" name="Picture 17" descr="ICON_VM_basic_flat_R2_Q408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87011" y="4509409"/>
            <a:ext cx="570557" cy="570557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36" name="Picture 17" descr="ICON_VM_basic_flat_R2_Q408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87111" y="4509409"/>
            <a:ext cx="570557" cy="570557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4"/>
            </a:solidFill>
            <a:miter lim="800000"/>
            <a:headEnd/>
            <a:tailEnd/>
          </a:ln>
        </p:spPr>
      </p:pic>
      <p:sp>
        <p:nvSpPr>
          <p:cNvPr id="37" name="TextBox 36"/>
          <p:cNvSpPr txBox="1"/>
          <p:nvPr/>
        </p:nvSpPr>
        <p:spPr>
          <a:xfrm>
            <a:off x="3941217" y="4034711"/>
            <a:ext cx="776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 smtClean="0">
                <a:solidFill>
                  <a:schemeClr val="accent6"/>
                </a:solidFill>
              </a:rPr>
              <a:t>etcd</a:t>
            </a:r>
            <a:endParaRPr lang="en-US" sz="1000" dirty="0">
              <a:solidFill>
                <a:srgbClr val="717074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717338" y="4038302"/>
            <a:ext cx="776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 smtClean="0">
                <a:solidFill>
                  <a:schemeClr val="accent6"/>
                </a:solidFill>
              </a:rPr>
              <a:t>etcd</a:t>
            </a:r>
            <a:endParaRPr lang="en-US" sz="1000" dirty="0">
              <a:solidFill>
                <a:srgbClr val="71707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307744" y="4039574"/>
            <a:ext cx="7761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/>
                </a:solidFill>
              </a:rPr>
              <a:t>worker-</a:t>
            </a:r>
            <a:r>
              <a:rPr lang="en-US" sz="1000" b="1" dirty="0" err="1">
                <a:solidFill>
                  <a:schemeClr val="accent6"/>
                </a:solidFill>
              </a:rPr>
              <a:t>haproxy</a:t>
            </a:r>
            <a:endParaRPr lang="en-US" sz="1000" b="1" dirty="0">
              <a:solidFill>
                <a:schemeClr val="accent6"/>
              </a:solidFill>
            </a:endParaRPr>
          </a:p>
          <a:p>
            <a:endParaRPr lang="en-US" sz="1000" dirty="0">
              <a:solidFill>
                <a:srgbClr val="71707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531623" y="4034711"/>
            <a:ext cx="776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 smtClean="0">
                <a:solidFill>
                  <a:schemeClr val="accent6"/>
                </a:solidFill>
              </a:rPr>
              <a:t>etcd</a:t>
            </a:r>
            <a:endParaRPr lang="en-US" sz="1000" dirty="0">
              <a:solidFill>
                <a:srgbClr val="717074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110973" y="4038302"/>
            <a:ext cx="776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accent6"/>
                </a:solidFill>
              </a:rPr>
              <a:t>worker</a:t>
            </a:r>
            <a:endParaRPr lang="en-US" sz="1000" dirty="0">
              <a:solidFill>
                <a:srgbClr val="717074"/>
              </a:solidFill>
            </a:endParaRPr>
          </a:p>
        </p:txBody>
      </p:sp>
      <p:pic>
        <p:nvPicPr>
          <p:cNvPr id="42" name="Picture 41" descr="ICON_VM_basic_flat_R2_Q408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97515" y="4513593"/>
            <a:ext cx="570557" cy="570557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4"/>
            </a:solidFill>
            <a:miter lim="800000"/>
            <a:headEnd/>
            <a:tailEnd/>
          </a:ln>
        </p:spPr>
      </p:pic>
      <p:sp>
        <p:nvSpPr>
          <p:cNvPr id="43" name="TextBox 42"/>
          <p:cNvSpPr txBox="1"/>
          <p:nvPr/>
        </p:nvSpPr>
        <p:spPr>
          <a:xfrm>
            <a:off x="7882451" y="4042486"/>
            <a:ext cx="776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accent6"/>
                </a:solidFill>
              </a:rPr>
              <a:t>worker</a:t>
            </a:r>
            <a:endParaRPr lang="en-US" sz="1000" dirty="0">
              <a:solidFill>
                <a:srgbClr val="717074"/>
              </a:solidFill>
            </a:endParaRPr>
          </a:p>
        </p:txBody>
      </p:sp>
      <p:pic>
        <p:nvPicPr>
          <p:cNvPr id="44" name="Picture 17" descr="ICON_VM_basic_flat_R2_Q408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19828" y="4512618"/>
            <a:ext cx="570557" cy="570557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4"/>
            </a:solidFill>
            <a:miter lim="800000"/>
            <a:headEnd/>
            <a:tailEnd/>
          </a:ln>
        </p:spPr>
      </p:pic>
      <p:sp>
        <p:nvSpPr>
          <p:cNvPr id="45" name="Rectangle 44"/>
          <p:cNvSpPr/>
          <p:nvPr/>
        </p:nvSpPr>
        <p:spPr>
          <a:xfrm>
            <a:off x="1398065" y="3885726"/>
            <a:ext cx="10020300" cy="1380945"/>
          </a:xfrm>
          <a:prstGeom prst="rect">
            <a:avLst/>
          </a:prstGeom>
          <a:noFill/>
          <a:ln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46" name="TextBox 45"/>
          <p:cNvSpPr txBox="1"/>
          <p:nvPr/>
        </p:nvSpPr>
        <p:spPr>
          <a:xfrm>
            <a:off x="1398064" y="3702614"/>
            <a:ext cx="2893295" cy="2904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b="1" dirty="0" smtClean="0">
                <a:solidFill>
                  <a:schemeClr val="accent1"/>
                </a:solidFill>
              </a:rPr>
              <a:t>K8s </a:t>
            </a:r>
            <a:r>
              <a:rPr lang="en-US" sz="1200" b="1" dirty="0">
                <a:solidFill>
                  <a:schemeClr val="accent1"/>
                </a:solidFill>
              </a:rPr>
              <a:t>Cluster-1 (</a:t>
            </a:r>
            <a:r>
              <a:rPr lang="en-US" sz="1200" b="1" dirty="0" smtClean="0">
                <a:solidFill>
                  <a:schemeClr val="accent1"/>
                </a:solidFill>
              </a:rPr>
              <a:t>mykubocluster-1)</a:t>
            </a:r>
            <a:endParaRPr lang="en-US" sz="1200" b="1" dirty="0">
              <a:solidFill>
                <a:schemeClr val="accent1"/>
              </a:solidFill>
            </a:endParaRPr>
          </a:p>
          <a:p>
            <a:pPr>
              <a:lnSpc>
                <a:spcPct val="90000"/>
              </a:lnSpc>
            </a:pP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573992" y="1889340"/>
            <a:ext cx="776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accent6"/>
                </a:solidFill>
              </a:rPr>
              <a:t>worker</a:t>
            </a:r>
            <a:endParaRPr lang="en-US" sz="1000" dirty="0">
              <a:solidFill>
                <a:srgbClr val="717074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622944" y="4054475"/>
            <a:ext cx="776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accent6"/>
                </a:solidFill>
              </a:rPr>
              <a:t>worker</a:t>
            </a:r>
            <a:endParaRPr lang="en-US" sz="1000" dirty="0">
              <a:solidFill>
                <a:srgbClr val="717074"/>
              </a:solidFill>
            </a:endParaRPr>
          </a:p>
        </p:txBody>
      </p:sp>
      <p:pic>
        <p:nvPicPr>
          <p:cNvPr id="49" name="Picture 48" descr="ICON_VM_basic_flat_R2_Q408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38108" y="4512618"/>
            <a:ext cx="570557" cy="570557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4"/>
            </a:solidFill>
            <a:miter lim="800000"/>
            <a:headEnd/>
            <a:tailEnd/>
          </a:ln>
        </p:spPr>
      </p:pic>
      <p:sp>
        <p:nvSpPr>
          <p:cNvPr id="50" name="TextBox 49"/>
          <p:cNvSpPr txBox="1"/>
          <p:nvPr/>
        </p:nvSpPr>
        <p:spPr>
          <a:xfrm>
            <a:off x="9442094" y="4054475"/>
            <a:ext cx="776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accent6"/>
                </a:solidFill>
              </a:rPr>
              <a:t>worker</a:t>
            </a:r>
            <a:endParaRPr lang="en-US" sz="1000" dirty="0">
              <a:solidFill>
                <a:srgbClr val="717074"/>
              </a:solidFill>
            </a:endParaRPr>
          </a:p>
        </p:txBody>
      </p:sp>
      <p:pic>
        <p:nvPicPr>
          <p:cNvPr id="51" name="Picture 17" descr="ICON_VM_basic_flat_R2_Q408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00108" y="4512618"/>
            <a:ext cx="570557" cy="570557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4"/>
            </a:solidFill>
            <a:miter lim="800000"/>
            <a:headEnd/>
            <a:tailEnd/>
          </a:ln>
        </p:spPr>
      </p:pic>
      <p:sp>
        <p:nvSpPr>
          <p:cNvPr id="52" name="TextBox 51"/>
          <p:cNvSpPr txBox="1"/>
          <p:nvPr/>
        </p:nvSpPr>
        <p:spPr>
          <a:xfrm>
            <a:off x="10133635" y="4074954"/>
            <a:ext cx="776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accent6"/>
                </a:solidFill>
              </a:rPr>
              <a:t>worker</a:t>
            </a:r>
            <a:endParaRPr lang="en-US" sz="1000" dirty="0">
              <a:solidFill>
                <a:srgbClr val="717074"/>
              </a:solidFill>
            </a:endParaRPr>
          </a:p>
        </p:txBody>
      </p:sp>
      <p:sp>
        <p:nvSpPr>
          <p:cNvPr id="53" name="Right Brace 52"/>
          <p:cNvSpPr/>
          <p:nvPr/>
        </p:nvSpPr>
        <p:spPr>
          <a:xfrm rot="5400000">
            <a:off x="10007674" y="4800449"/>
            <a:ext cx="312942" cy="1488046"/>
          </a:xfrm>
          <a:prstGeom prst="rightBrace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9438108" y="5700943"/>
            <a:ext cx="1470060" cy="5855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Additional Worker </a:t>
            </a:r>
            <a:r>
              <a:rPr lang="en-US" dirty="0"/>
              <a:t>N</a:t>
            </a:r>
            <a:r>
              <a:rPr lang="en-US" dirty="0" smtClean="0"/>
              <a:t>odes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88912" y="2135561"/>
            <a:ext cx="1028700" cy="5563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mtClean="0"/>
              <a:t>Initial State: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88912" y="4074954"/>
            <a:ext cx="1028700" cy="5563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Final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State: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368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370012" y="2209800"/>
            <a:ext cx="9721819" cy="1676400"/>
          </a:xfrm>
        </p:spPr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737975" y="6464300"/>
            <a:ext cx="450850" cy="149225"/>
          </a:xfrm>
        </p:spPr>
        <p:txBody>
          <a:bodyPr/>
          <a:lstStyle/>
          <a:p>
            <a:fld id="{6EA6D8CF-3CDE-4807-BCD2-C9F2B831AAA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74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VMware_white_16x9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2"/>
          </a:solidFill>
          <a:miter lim="800000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noAutofit/>
      </a:bodyPr>
      <a:lstStyle>
        <a:defPPr>
          <a:lnSpc>
            <a:spcPct val="90000"/>
          </a:lnSpc>
          <a:defRPr dirty="0"/>
        </a:defPPr>
      </a:lstStyle>
    </a:txDef>
  </a:objectDefaults>
  <a:extraClrSchemeLst/>
  <a:custClrLst>
    <a:custClr name="PMS130">
      <a:srgbClr val="FDB813"/>
    </a:custClr>
    <a:custClr name="PMS144">
      <a:srgbClr val="F8981D"/>
    </a:custClr>
    <a:custClr name="PMS180">
      <a:srgbClr val="D9541E"/>
    </a:custClr>
    <a:custClr name="PMS1807">
      <a:srgbClr val="9E3039"/>
    </a:custClr>
    <a:custClr name="PMS195">
      <a:srgbClr val="820024"/>
    </a:custClr>
    <a:custClr name="PMS174">
      <a:srgbClr val="9A3B26"/>
    </a:custClr>
    <a:custClr name="PMS7519">
      <a:srgbClr val="574319"/>
    </a:custClr>
    <a:custClr name="PMS654">
      <a:srgbClr val="003D79"/>
    </a:custClr>
  </a:custClr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Category xmlns="0629e58c-6680-4877-8502-a58f2d57cd4f">Templates</Category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15B8BDE3DB4F4C923A9638BD74263B" ma:contentTypeVersion="4" ma:contentTypeDescription="Create a new document." ma:contentTypeScope="" ma:versionID="28db2253950c0fbd35366eb41a67fa00">
  <xsd:schema xmlns:xsd="http://www.w3.org/2001/XMLSchema" xmlns:p="http://schemas.microsoft.com/office/2006/metadata/properties" xmlns:ns2="0629e58c-6680-4877-8502-a58f2d57cd4f" targetNamespace="http://schemas.microsoft.com/office/2006/metadata/properties" ma:root="true" ma:fieldsID="46e89a672bf7568feaf80f7c4d492206" ns2:_="">
    <xsd:import namespace="0629e58c-6680-4877-8502-a58f2d57cd4f"/>
    <xsd:element name="properties">
      <xsd:complexType>
        <xsd:sequence>
          <xsd:element name="documentManagement">
            <xsd:complexType>
              <xsd:all>
                <xsd:element ref="ns2:Category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0629e58c-6680-4877-8502-a58f2d57cd4f" elementFormDefault="qualified">
    <xsd:import namespace="http://schemas.microsoft.com/office/2006/documentManagement/types"/>
    <xsd:element name="Category" ma:index="8" nillable="true" ma:displayName="Category" ma:default="Select One" ma:format="Dropdown" ma:internalName="Category">
      <xsd:simpleType>
        <xsd:restriction base="dms:Choice">
          <xsd:enumeration value="Select One"/>
          <xsd:enumeration value="Brand Assets"/>
          <xsd:enumeration value="Collateral"/>
          <xsd:enumeration value="Messaging"/>
          <xsd:enumeration value="Templates"/>
          <xsd:enumeration value="Guidelines/Polici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6A4CECE4-EFC7-4A44-B18F-F516C24FE7C9}">
  <ds:schemaRefs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terms/"/>
    <ds:schemaRef ds:uri="http://purl.org/dc/dcmitype/"/>
    <ds:schemaRef ds:uri="0629e58c-6680-4877-8502-a58f2d57cd4f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EE9AF627-8043-4C97-A269-E0EF3A82B49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0162CE-D192-4651-A3EE-77D997EFEF7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629e58c-6680-4877-8502-a58f2d57cd4f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135</Words>
  <Application>Microsoft Macintosh PowerPoint</Application>
  <PresentationFormat>Custom</PresentationFormat>
  <Paragraphs>90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Calibri</vt:lpstr>
      <vt:lpstr>Arial</vt:lpstr>
      <vt:lpstr>VMware_white_16x9</vt:lpstr>
      <vt:lpstr>KuBo Lab Install</vt:lpstr>
      <vt:lpstr>Kubo Deployment</vt:lpstr>
      <vt:lpstr>KuBo Deployment – High Level Steps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VMware PowerPoint Image Slides (16x9)</dc:title>
  <dc:subject>NFL CNA Overview</dc:subject>
  <dc:creator/>
  <cp:lastModifiedBy/>
  <cp:revision>1</cp:revision>
  <dcterms:created xsi:type="dcterms:W3CDTF">2014-01-10T15:20:46Z</dcterms:created>
  <dcterms:modified xsi:type="dcterms:W3CDTF">2017-09-06T18:08:35Z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0x010100A015B8BDE3DB4F4C923A9638BD74263B</vt:lpwstr>
  </property>
</Properties>
</file>